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0" r:id="rId5"/>
  </p:sldMasterIdLst>
  <p:sldIdLst>
    <p:sldId id="256" r:id="rId6"/>
    <p:sldId id="289" r:id="rId7"/>
    <p:sldId id="299" r:id="rId8"/>
    <p:sldId id="282" r:id="rId9"/>
    <p:sldId id="287" r:id="rId10"/>
    <p:sldId id="279" r:id="rId11"/>
    <p:sldId id="290" r:id="rId12"/>
    <p:sldId id="291" r:id="rId13"/>
    <p:sldId id="292" r:id="rId14"/>
    <p:sldId id="293" r:id="rId15"/>
    <p:sldId id="281" r:id="rId16"/>
    <p:sldId id="288" r:id="rId17"/>
    <p:sldId id="294" r:id="rId18"/>
    <p:sldId id="297" r:id="rId19"/>
    <p:sldId id="295" r:id="rId20"/>
    <p:sldId id="298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29"/>
    <p:restoredTop sz="94715"/>
  </p:normalViewPr>
  <p:slideViewPr>
    <p:cSldViewPr snapToGrid="0">
      <p:cViewPr>
        <p:scale>
          <a:sx n="100" d="100"/>
          <a:sy n="100" d="100"/>
        </p:scale>
        <p:origin x="139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ennett\Documents\lvmpd%20data%20traffi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ennett\Documents\lvmpd%20data%20traffi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Traffic Citations</a:t>
            </a:r>
            <a:r>
              <a:rPr lang="en-US" baseline="0" dirty="0"/>
              <a:t> </a:t>
            </a:r>
            <a:r>
              <a:rPr lang="en-US" dirty="0"/>
              <a:t>LVMPD Traffic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cat>
            <c:numRef>
              <c:f>Sheet1!$E$18:$V$18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Sheet1!$E$19:$V$19</c:f>
              <c:numCache>
                <c:formatCode>#,##0</c:formatCode>
                <c:ptCount val="18"/>
                <c:pt idx="0">
                  <c:v>211710</c:v>
                </c:pt>
                <c:pt idx="1">
                  <c:v>258208</c:v>
                </c:pt>
                <c:pt idx="2">
                  <c:v>230703</c:v>
                </c:pt>
                <c:pt idx="3">
                  <c:v>134148</c:v>
                </c:pt>
                <c:pt idx="4">
                  <c:v>125127</c:v>
                </c:pt>
                <c:pt idx="5">
                  <c:v>125130</c:v>
                </c:pt>
                <c:pt idx="6">
                  <c:v>117543</c:v>
                </c:pt>
                <c:pt idx="7">
                  <c:v>98699</c:v>
                </c:pt>
                <c:pt idx="8">
                  <c:v>87775</c:v>
                </c:pt>
                <c:pt idx="9">
                  <c:v>87509</c:v>
                </c:pt>
                <c:pt idx="10">
                  <c:v>98373</c:v>
                </c:pt>
                <c:pt idx="11">
                  <c:v>105802</c:v>
                </c:pt>
                <c:pt idx="12">
                  <c:v>97835</c:v>
                </c:pt>
                <c:pt idx="13">
                  <c:v>122800</c:v>
                </c:pt>
                <c:pt idx="14">
                  <c:v>100997</c:v>
                </c:pt>
                <c:pt idx="15">
                  <c:v>106996</c:v>
                </c:pt>
                <c:pt idx="16">
                  <c:v>103867</c:v>
                </c:pt>
                <c:pt idx="17">
                  <c:v>80314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5E-45A0-B063-31220156E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09690288"/>
        <c:axId val="1409689808"/>
      </c:lineChart>
      <c:catAx>
        <c:axId val="140969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689808"/>
        <c:crosses val="autoZero"/>
        <c:auto val="1"/>
        <c:lblAlgn val="ctr"/>
        <c:lblOffset val="100"/>
        <c:noMultiLvlLbl val="0"/>
      </c:catAx>
      <c:valAx>
        <c:axId val="140968980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6902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LVMPD Traffic Officers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Sheet1!$S$39:$AJ$39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Sheet1!$S$40:$AJ$40</c:f>
              <c:numCache>
                <c:formatCode>General</c:formatCode>
                <c:ptCount val="18"/>
                <c:pt idx="0">
                  <c:v>142</c:v>
                </c:pt>
                <c:pt idx="1">
                  <c:v>154</c:v>
                </c:pt>
                <c:pt idx="2">
                  <c:v>168</c:v>
                </c:pt>
                <c:pt idx="3">
                  <c:v>172</c:v>
                </c:pt>
                <c:pt idx="4">
                  <c:v>170</c:v>
                </c:pt>
                <c:pt idx="5">
                  <c:v>163</c:v>
                </c:pt>
                <c:pt idx="6">
                  <c:v>160</c:v>
                </c:pt>
                <c:pt idx="7">
                  <c:v>159</c:v>
                </c:pt>
                <c:pt idx="8">
                  <c:v>145</c:v>
                </c:pt>
                <c:pt idx="9">
                  <c:v>137</c:v>
                </c:pt>
                <c:pt idx="10">
                  <c:v>128</c:v>
                </c:pt>
                <c:pt idx="11">
                  <c:v>133</c:v>
                </c:pt>
                <c:pt idx="12">
                  <c:v>136</c:v>
                </c:pt>
                <c:pt idx="13">
                  <c:v>145</c:v>
                </c:pt>
                <c:pt idx="14">
                  <c:v>144</c:v>
                </c:pt>
                <c:pt idx="15">
                  <c:v>144</c:v>
                </c:pt>
                <c:pt idx="16">
                  <c:v>147</c:v>
                </c:pt>
                <c:pt idx="17">
                  <c:v>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21-4F55-B1EF-84C964F6CEF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19938192"/>
        <c:axId val="1419917072"/>
      </c:lineChart>
      <c:catAx>
        <c:axId val="141993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917072"/>
        <c:crosses val="autoZero"/>
        <c:auto val="1"/>
        <c:lblAlgn val="ctr"/>
        <c:lblOffset val="100"/>
        <c:noMultiLvlLbl val="0"/>
      </c:catAx>
      <c:valAx>
        <c:axId val="1419917072"/>
        <c:scaling>
          <c:orientation val="minMax"/>
          <c:min val="8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93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1472-8F84-D242-06BC-F61483FA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AD011-EF1B-C80E-F863-B7D3BDE37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25CB4-50ED-2A0D-0399-F3F59BD0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9F23-B3F4-EF43-ADAB-E9F512127FA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E92-0744-F2EC-D7FC-50EC6C25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CDAF1-41A6-BD55-3553-62580797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F1E4-C240-1945-A533-0FA2B21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7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560275-BFD1-C42D-4FEE-6888F45B1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49735-AF66-F9E6-C6C9-DA0F02DF8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3248C-8BD8-E513-3FE6-8542E8E1D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0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AFEC0D-E3E6-C427-0729-426CF0C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315E33-3582-651C-D57A-A2DFF3518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2C09D9E-0AA4-A40B-921E-D29609628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872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9FB7F9-369F-050F-E248-F6D9E2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4D6F38-EF88-3726-C249-69A9568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71EC173-3CFF-8F7C-AED2-AFB9E13CA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372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C953B4-52C1-CA1A-EEB3-1D936635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1DD68D-2D45-7F61-8DAA-B8CF25AE6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65BE27F-AAB1-00BF-AC06-A1612EA87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9257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BA3623-4534-A682-6D8D-A3551A672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85647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27EAD5-36E6-63C1-053C-D765FAE2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E0625-417D-60C9-D7B2-26181CD79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37F30-EA99-361C-21BE-C47F8FD18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4742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92D48-293B-0D82-788D-8BA93241B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8870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F4CE3B-9259-9894-F769-98B85385F1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831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DD7581-1C6E-9B7F-6F44-56451BD4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527901"/>
            <a:ext cx="6172200" cy="1161854"/>
          </a:xfrm>
        </p:spPr>
        <p:txBody>
          <a:bodyPr anchor="t" anchorCtr="0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6645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92D48-293B-0D82-788D-8BA93241B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433" y="178870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F4CE3B-9259-9894-F769-98B85385F1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8850" y="0"/>
            <a:ext cx="48831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DD7581-1C6E-9B7F-6F44-56451BD4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33" y="527901"/>
            <a:ext cx="6172200" cy="1161854"/>
          </a:xfrm>
        </p:spPr>
        <p:txBody>
          <a:bodyPr anchor="t" anchorCtr="0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310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635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5320B-3E4E-660E-99F0-1162A1A46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6381E-8530-5124-427B-1282C10B2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D11B1-6A91-36F9-9542-83B8630D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50881-88B8-9694-8AED-03E6E762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8A9D-0F74-30F7-BC31-8C4839DD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0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12E6-FC7F-BFC4-6C83-3780FD37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20BF-AEC8-C6D7-4346-DCC5AF367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8931A-7100-1C99-EB74-8684CE50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1D086-D27B-7E78-9E9A-C91B80ED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CC015-B889-EBAA-3010-08841157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8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19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0278-C124-CB92-E00C-9B77CBFF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8124B-3596-B4BC-4382-19487DDF7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D1736-BAD9-6318-D75B-D1230742D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EA248-C0E7-9F7A-01D7-1076B327F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29EE9-8EC5-14FF-A9B9-5285386A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C0A7-40A0-38EF-12D1-8F0D4406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4978A-4B64-A320-A3F2-8028F34D2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17D65-580D-79D7-AD58-766F27F05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F2882-9082-BB08-9156-4A48A5F1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3BEE7-CCBD-BE59-750C-AC82AC31D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D687C-FA22-7BDB-5EA6-E71CBF9E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2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F2F8-9EC2-0479-4A9C-7376DD1D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4DB07-98FA-71AC-1C0A-165474E73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05369-A1C2-AF5E-B0E1-EDD6C0B6B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11C92-2CFD-3E50-5206-E36CE53A9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F588BF-96CE-EE53-7517-44CCEF47E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7B821E-F039-6B7F-AF5F-8A713C4DC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84FC4C-981A-E3E2-EDE1-F4C49E80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3CDEB-EA76-7442-5781-2FFBAB99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FD55-628E-4174-C6E2-A7E1D8B8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3F106-CB84-C1C6-3CD7-1C0367B4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DBD7BB-08E9-73A2-8FC1-29AFBD05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4DA50-A7BA-6A8B-3F4E-CA9D5BDA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8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2B719-B70F-A70F-C463-AF477543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02E57-8C52-7CF4-5606-AB2F7659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CDA6C-939C-1401-9E19-F91F7B8E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27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B9EF-81A4-F7C7-6880-A136A621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6D00-7E20-D511-5355-DB34FA7B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C317D-A51B-A27C-5352-1502F5C19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37760-EE38-6344-4969-6EE416E2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24063-B719-2021-4283-6F474633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8B1B0-040F-5F22-5D1B-D0C9109C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1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0EA3-F937-9573-0188-DC563AF3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0B9A6E-57CF-9B18-D25D-9089D2C0E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89CD7-A15F-F5E8-702F-34DD8101A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EAA27-929E-F14A-4D85-BE429264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AF361-6F68-98B3-A793-DA08C9F5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62F01-2B68-7FE9-4D7D-E00CF5A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1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51960-08F9-A5E7-A925-BE4D31FC0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1E7D7-9865-0E27-C52C-F61F6379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E9AFB-B5E1-6E43-8D80-336A0D0CB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428CE-5E79-A13B-EAB5-22042388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D2FEC-1C32-7E0A-7B3A-71673CEC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07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C5930B-E450-B976-2692-6506C018E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9FF79-DC2F-E3CF-F966-F86FBCF93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8E461-EEA7-ED46-BCC5-B37A3AE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AC43-C913-8B2B-44FF-656F9397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3F20E-F8B2-D041-B02C-0C368B21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9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3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592E26-FFF4-17A9-FC5D-081C9C14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888C15-57A4-6D03-AF6A-DE18FDC4A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48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85B92-EAE8-F45E-1D97-55CDC236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D6E98-215A-F679-3EE0-A4961A4BB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284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129AAD-E003-87E4-2F1F-FF300F16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5FBC63-DFCB-C8CB-8548-925B3277D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94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7DD59B-23CA-3744-F809-97349B1F9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BD095-59EB-2CA0-D571-3F1A9E1D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4D035-792E-F006-F824-3D5AA4876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73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A3218-27C4-3BB5-1C3F-240E5924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374CB-AD43-0643-EA98-B915E7F66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9046A-DC05-2573-1F43-0EE46C414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9F23-B3F4-EF43-ADAB-E9F512127FAF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6CC4B-3E20-97A3-0086-392F5E325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76749-2731-A078-B6F6-F772222FB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EF1E4-C240-1945-A533-0FA2B21A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7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52" r:id="rId14"/>
    <p:sldLayoutId id="2147483656" r:id="rId15"/>
    <p:sldLayoutId id="2147483677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99160-326B-8A68-0BC5-6239C68C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12EB0-2E9F-63CA-06B2-FEDF8945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36B6A-8C92-960B-B7C1-0902971EE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6198B-F6C1-4F03-A865-CAC1B59FB03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0C38A-2E32-A70E-B773-5A612C81D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CDDD6-81D1-B362-581A-1B43AB0F3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DD55-3824-4B44-AE99-2E70BD448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8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over a desert&#10;&#10;Description automatically generated">
            <a:extLst>
              <a:ext uri="{FF2B5EF4-FFF2-40B4-BE49-F238E27FC236}">
                <a16:creationId xmlns:a16="http://schemas.microsoft.com/office/drawing/2014/main" id="{76BE99D2-AC3C-39A0-E09B-1CD0F40BD2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185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2BAE38-9566-11A5-8602-1DE5F2BA2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27631" cy="6858000"/>
          </a:xfrm>
          <a:prstGeom prst="rect">
            <a:avLst/>
          </a:prstGeom>
        </p:spPr>
      </p:pic>
      <p:pic>
        <p:nvPicPr>
          <p:cNvPr id="4" name="Picture 3" descr="A blue and black rectangle with a black corner&#10;&#10;Description automatically generated">
            <a:extLst>
              <a:ext uri="{FF2B5EF4-FFF2-40B4-BE49-F238E27FC236}">
                <a16:creationId xmlns:a16="http://schemas.microsoft.com/office/drawing/2014/main" id="{D1DDE96F-5D8B-E104-2FAE-18811204A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0" y="0"/>
            <a:ext cx="778764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14DB533-314C-2EC9-9338-4905F9632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6470" y="4647414"/>
            <a:ext cx="5266442" cy="167561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1-10 Fines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Enforcement in Traffic Safety 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05.07.2024</a:t>
            </a:r>
          </a:p>
        </p:txBody>
      </p:sp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E8A1B90-9662-0B82-CFF0-E52E3B60C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45" y="953586"/>
            <a:ext cx="3458944" cy="34589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BD0CE-9062-F3E5-2488-ECEB360F7330}"/>
              </a:ext>
            </a:extLst>
          </p:cNvPr>
          <p:cNvCxnSpPr/>
          <p:nvPr/>
        </p:nvCxnSpPr>
        <p:spPr>
          <a:xfrm>
            <a:off x="4732256" y="4496586"/>
            <a:ext cx="6890993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140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740F-5DFD-0ED8-CFDC-E097685C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AB116 Criminal Traffic Offenses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8A5D-8653-7931-B8D2-0E8804295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78384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Commercial DUI (Penalties: 484C.400 to 484C.440)</a:t>
            </a:r>
          </a:p>
          <a:p>
            <a:r>
              <a:rPr lang="en-US" dirty="0"/>
              <a:t>DUI vehicular homicide</a:t>
            </a:r>
          </a:p>
          <a:p>
            <a:r>
              <a:rPr lang="en-US" dirty="0"/>
              <a:t>Failure to return license, registration or license plate</a:t>
            </a:r>
          </a:p>
          <a:p>
            <a:r>
              <a:rPr lang="en-US" dirty="0"/>
              <a:t>False or forged insurance documents or misrepresentation of documents</a:t>
            </a:r>
          </a:p>
          <a:p>
            <a:r>
              <a:rPr lang="en-US" dirty="0"/>
              <a:t>Permitting an unlicensed person to drive a motorcycle</a:t>
            </a:r>
          </a:p>
          <a:p>
            <a:r>
              <a:rPr lang="en-US" dirty="0"/>
              <a:t>Failure to install interlock device</a:t>
            </a:r>
          </a:p>
          <a:p>
            <a:r>
              <a:rPr lang="en-US" dirty="0"/>
              <a:t>Providing breath sample for another (interlock)</a:t>
            </a:r>
          </a:p>
          <a:p>
            <a:r>
              <a:rPr lang="en-US" dirty="0"/>
              <a:t>Odometer fraud</a:t>
            </a:r>
          </a:p>
          <a:p>
            <a:r>
              <a:rPr lang="en-US" dirty="0"/>
              <a:t>Event recording devices (car “black boxes”)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E312D-1ADA-86A5-4295-8F58DC4FE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8384"/>
            <a:ext cx="5181600" cy="41813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Failure/refusal to stop and submit to safety inspection</a:t>
            </a:r>
          </a:p>
          <a:p>
            <a:r>
              <a:rPr lang="en-US" dirty="0"/>
              <a:t>Failure/refusal to stop and submit to a weighing</a:t>
            </a:r>
          </a:p>
          <a:p>
            <a:r>
              <a:rPr lang="en-US" dirty="0"/>
              <a:t>Failure to stop at scene of crash and remove traffic obstruction (vehicle)</a:t>
            </a:r>
          </a:p>
          <a:p>
            <a:r>
              <a:rPr lang="en-US" dirty="0"/>
              <a:t>Failure to provide information or render aid after crash</a:t>
            </a:r>
          </a:p>
          <a:p>
            <a:r>
              <a:rPr lang="en-US" dirty="0"/>
              <a:t>Failure to leave contact information after crash with unoccupied vehicle</a:t>
            </a:r>
          </a:p>
          <a:p>
            <a:r>
              <a:rPr lang="en-US" dirty="0"/>
              <a:t>Failure to notify law enforcement after crash with unoccupied vehicle</a:t>
            </a:r>
          </a:p>
          <a:p>
            <a:r>
              <a:rPr lang="en-US" dirty="0"/>
              <a:t>Knowingly providing false information in a crash report</a:t>
            </a:r>
          </a:p>
          <a:p>
            <a:r>
              <a:rPr lang="en-US" dirty="0"/>
              <a:t>Unlawful acts related to motor vehicle liability insurance</a:t>
            </a:r>
          </a:p>
          <a:p>
            <a:r>
              <a:rPr lang="en-US" dirty="0"/>
              <a:t>Operating motor vehicle when license or registration is suspended</a:t>
            </a:r>
          </a:p>
        </p:txBody>
      </p:sp>
    </p:spTree>
    <p:extLst>
      <p:ext uri="{BB962C8B-B14F-4D97-AF65-F5344CB8AC3E}">
        <p14:creationId xmlns:p14="http://schemas.microsoft.com/office/powerpoint/2010/main" val="341377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F205CFF-42C3-7080-DA4D-A90ED7598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65C-4E4B-F7E0-4EAC-736198364F27}"/>
              </a:ext>
            </a:extLst>
          </p:cNvPr>
          <p:cNvSpPr txBox="1"/>
          <p:nvPr/>
        </p:nvSpPr>
        <p:spPr>
          <a:xfrm>
            <a:off x="4782207" y="2617076"/>
            <a:ext cx="600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Enforcement </a:t>
            </a:r>
          </a:p>
        </p:txBody>
      </p:sp>
    </p:spTree>
    <p:extLst>
      <p:ext uri="{BB962C8B-B14F-4D97-AF65-F5344CB8AC3E}">
        <p14:creationId xmlns:p14="http://schemas.microsoft.com/office/powerpoint/2010/main" val="936660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156021-960C-1A71-FF9B-486DC520EB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916986"/>
              </p:ext>
            </p:extLst>
          </p:nvPr>
        </p:nvGraphicFramePr>
        <p:xfrm>
          <a:off x="1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292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96722D7-C227-61B8-654B-53E438D499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8448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731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4F8316-F082-BBD5-E580-8A7A548C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86" y="1150765"/>
            <a:ext cx="11010028" cy="34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3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3F5826EB-A070-67F4-05DA-D2C9B329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65C-4E4B-F7E0-4EAC-736198364F27}"/>
              </a:ext>
            </a:extLst>
          </p:cNvPr>
          <p:cNvSpPr txBox="1"/>
          <p:nvPr/>
        </p:nvSpPr>
        <p:spPr>
          <a:xfrm>
            <a:off x="4782207" y="2617076"/>
            <a:ext cx="6001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Prosecution &amp;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Adjudication </a:t>
            </a:r>
          </a:p>
        </p:txBody>
      </p:sp>
    </p:spTree>
    <p:extLst>
      <p:ext uri="{BB962C8B-B14F-4D97-AF65-F5344CB8AC3E}">
        <p14:creationId xmlns:p14="http://schemas.microsoft.com/office/powerpoint/2010/main" val="61478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C4963-1439-8493-2E17-3443C013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7650"/>
            <a:ext cx="112776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5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93E4-85B0-E17A-0313-9094F2E5C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law?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ADA6D0-7557-674C-85D7-3E5C12A8F9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041986"/>
              </p:ext>
            </p:extLst>
          </p:nvPr>
        </p:nvGraphicFramePr>
        <p:xfrm>
          <a:off x="838200" y="1690688"/>
          <a:ext cx="10515597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01958227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50761460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573578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MPH 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Demerit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481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47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450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21-30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24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(5 if 41+)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45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Too Fast For Conditions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10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Reckless Driving (Wanton Disregard)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241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Impeding Traffic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03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74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6C166-3571-3019-593F-20EBF8A53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23812"/>
            <a:ext cx="111537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2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3F5826EB-A070-67F4-05DA-D2C9B329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65C-4E4B-F7E0-4EAC-736198364F27}"/>
              </a:ext>
            </a:extLst>
          </p:cNvPr>
          <p:cNvSpPr txBox="1"/>
          <p:nvPr/>
        </p:nvSpPr>
        <p:spPr>
          <a:xfrm>
            <a:off x="4782207" y="2617076"/>
            <a:ext cx="60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Third “E” in Traffic Safety</a:t>
            </a:r>
          </a:p>
        </p:txBody>
      </p:sp>
    </p:spTree>
    <p:extLst>
      <p:ext uri="{BB962C8B-B14F-4D97-AF65-F5344CB8AC3E}">
        <p14:creationId xmlns:p14="http://schemas.microsoft.com/office/powerpoint/2010/main" val="267824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4608-93AB-BC9A-A328-42C6C6C4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Enforcement…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39A31-0A08-EE12-5C4F-BB563B934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Legislation</a:t>
            </a:r>
          </a:p>
          <a:p>
            <a:r>
              <a:rPr lang="en-US" dirty="0"/>
              <a:t>Enforcement</a:t>
            </a:r>
          </a:p>
          <a:p>
            <a:r>
              <a:rPr lang="en-US" dirty="0"/>
              <a:t>Prosecution</a:t>
            </a:r>
          </a:p>
          <a:p>
            <a:r>
              <a:rPr lang="en-US" dirty="0"/>
              <a:t>Adjudication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2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73063E-6336-BF9B-AE5F-69D8B4FC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4C65C-4E4B-F7E0-4EAC-736198364F27}"/>
              </a:ext>
            </a:extLst>
          </p:cNvPr>
          <p:cNvSpPr txBox="1"/>
          <p:nvPr/>
        </p:nvSpPr>
        <p:spPr>
          <a:xfrm>
            <a:off x="4782207" y="2617076"/>
            <a:ext cx="600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Legislation</a:t>
            </a:r>
          </a:p>
        </p:txBody>
      </p:sp>
    </p:spTree>
    <p:extLst>
      <p:ext uri="{BB962C8B-B14F-4D97-AF65-F5344CB8AC3E}">
        <p14:creationId xmlns:p14="http://schemas.microsoft.com/office/powerpoint/2010/main" val="277295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C2EB-7D10-F87C-D9A5-A003F572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AB116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E917-3BBA-0F71-90B2-EFF54EAFA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Effective: </a:t>
            </a:r>
            <a:r>
              <a:rPr lang="en-US" dirty="0"/>
              <a:t>January 1, 2023</a:t>
            </a:r>
          </a:p>
          <a:p>
            <a:r>
              <a:rPr lang="en-US" b="1" dirty="0"/>
              <a:t>Purpose: </a:t>
            </a:r>
            <a:r>
              <a:rPr lang="en-US" dirty="0"/>
              <a:t>To decriminalize “minor” traffic offenses, converting them from misdemeanors to civil infractions.</a:t>
            </a:r>
          </a:p>
          <a:p>
            <a:r>
              <a:rPr lang="en-US" b="1" dirty="0"/>
              <a:t>Scope: </a:t>
            </a:r>
            <a:r>
              <a:rPr lang="en-US" dirty="0"/>
              <a:t>Applies to “minor” traffic violations such as speeding, running a stop sign, etc.</a:t>
            </a:r>
          </a:p>
          <a:p>
            <a:r>
              <a:rPr lang="en-US" b="1" dirty="0"/>
              <a:t>Penalties: </a:t>
            </a:r>
            <a:r>
              <a:rPr lang="en-US" dirty="0"/>
              <a:t>Includes fines but no criminal record or jail time.</a:t>
            </a:r>
          </a:p>
          <a:p>
            <a:r>
              <a:rPr lang="en-US" b="1" dirty="0"/>
              <a:t>Social Impact: </a:t>
            </a:r>
            <a:r>
              <a:rPr lang="en-US" dirty="0"/>
              <a:t>Minimizes the risk of escalating “minor” infractions into criminal justice involvement.</a:t>
            </a:r>
          </a:p>
        </p:txBody>
      </p:sp>
    </p:spTree>
    <p:extLst>
      <p:ext uri="{BB962C8B-B14F-4D97-AF65-F5344CB8AC3E}">
        <p14:creationId xmlns:p14="http://schemas.microsoft.com/office/powerpoint/2010/main" val="108125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740F-5DFD-0ED8-CFDC-E097685C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AB116 Criminal Traffic Offenses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8A5D-8653-7931-B8D2-0E88042957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Driving w/out valid license</a:t>
            </a:r>
          </a:p>
          <a:p>
            <a:r>
              <a:rPr lang="en-US" dirty="0"/>
              <a:t>Driving cancelled, revoked, or suspended</a:t>
            </a:r>
          </a:p>
          <a:p>
            <a:r>
              <a:rPr lang="en-US" dirty="0"/>
              <a:t>Driving while epileptic</a:t>
            </a:r>
          </a:p>
          <a:p>
            <a:r>
              <a:rPr lang="en-US" dirty="0"/>
              <a:t>Permitting unlicensed minor to drive</a:t>
            </a:r>
          </a:p>
          <a:p>
            <a:r>
              <a:rPr lang="en-US" dirty="0"/>
              <a:t>Refusal/failure to comply with lawful order of peace office enforcing 484A to 484E</a:t>
            </a:r>
          </a:p>
          <a:p>
            <a:r>
              <a:rPr lang="en-US" dirty="0"/>
              <a:t>Driving upon sidewalk</a:t>
            </a:r>
          </a:p>
          <a:p>
            <a:r>
              <a:rPr lang="en-US" dirty="0"/>
              <a:t>Following too closely</a:t>
            </a:r>
          </a:p>
          <a:p>
            <a:r>
              <a:rPr lang="en-US" dirty="0"/>
              <a:t>Permitting unlicensed minor to drive</a:t>
            </a:r>
          </a:p>
          <a:p>
            <a:r>
              <a:rPr lang="en-US" dirty="0"/>
              <a:t>Refusal/failure to comply with lawful order of peace office enforcing 484A to 484E</a:t>
            </a:r>
          </a:p>
          <a:p>
            <a:r>
              <a:rPr lang="en-US" dirty="0"/>
              <a:t>Driving upon sidewalk</a:t>
            </a:r>
          </a:p>
          <a:p>
            <a:r>
              <a:rPr lang="en-US" dirty="0"/>
              <a:t>Following too closely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E312D-1ADA-86A5-4295-8F58DC4FEB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Criminal offense in work zone is subject to double criminal penalty</a:t>
            </a:r>
          </a:p>
          <a:p>
            <a:r>
              <a:rPr lang="en-US" dirty="0"/>
              <a:t>Criminal offense in pedestrian safety zone is subject to double criminal penalty</a:t>
            </a:r>
          </a:p>
          <a:p>
            <a:r>
              <a:rPr lang="en-US" dirty="0"/>
              <a:t>Drinking alcohol while driving or open container</a:t>
            </a:r>
          </a:p>
          <a:p>
            <a:r>
              <a:rPr lang="en-US" dirty="0"/>
              <a:t>Child restraint</a:t>
            </a:r>
          </a:p>
          <a:p>
            <a:r>
              <a:rPr lang="en-US" dirty="0"/>
              <a:t>Driving w/out valid license</a:t>
            </a:r>
          </a:p>
          <a:p>
            <a:r>
              <a:rPr lang="en-US" dirty="0"/>
              <a:t>Driving cancelled, revoked, or suspended</a:t>
            </a:r>
          </a:p>
          <a:p>
            <a:r>
              <a:rPr lang="en-US" dirty="0"/>
              <a:t>Driving while epileptic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34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740F-5DFD-0ED8-CFDC-E097685C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AB116 Criminal Traffic Offenses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48A5D-8653-7931-B8D2-0E8804295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278384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Failure to yield to emergency vehicle</a:t>
            </a:r>
          </a:p>
          <a:p>
            <a:r>
              <a:rPr lang="en-US" dirty="0"/>
              <a:t>Walking along or upon highway, hitchhiking, soliciting business or a contribution along highway, or intoxicated pedestrian</a:t>
            </a:r>
          </a:p>
          <a:p>
            <a:r>
              <a:rPr lang="en-US" dirty="0"/>
              <a:t>Attempt to/or alter traffic signs and signals</a:t>
            </a:r>
          </a:p>
          <a:p>
            <a:r>
              <a:rPr lang="en-US" dirty="0"/>
              <a:t>Devices to interfere with traffic signals</a:t>
            </a:r>
          </a:p>
          <a:p>
            <a:r>
              <a:rPr lang="en-US" dirty="0"/>
              <a:t>Refusal/failure to comply with signals of authorized flagger resulting in damage to property not less than $1,000</a:t>
            </a:r>
          </a:p>
          <a:p>
            <a:r>
              <a:rPr lang="en-US" dirty="0"/>
              <a:t>Failure to obey school crossing guard</a:t>
            </a:r>
          </a:p>
          <a:p>
            <a:r>
              <a:rPr lang="en-US" dirty="0"/>
              <a:t>Overtaking or passing school bus</a:t>
            </a:r>
          </a:p>
          <a:p>
            <a:r>
              <a:rPr lang="en-US" dirty="0"/>
              <a:t>Handicapped parking</a:t>
            </a:r>
          </a:p>
          <a:p>
            <a:r>
              <a:rPr lang="en-US" dirty="0"/>
              <a:t>Failure to stop upon signal of a peace officer</a:t>
            </a:r>
          </a:p>
          <a:p>
            <a:r>
              <a:rPr lang="en-US" dirty="0"/>
              <a:t>Failure to stop at a roadblock</a:t>
            </a:r>
          </a:p>
          <a:p>
            <a:r>
              <a:rPr lang="en-US" dirty="0"/>
              <a:t>Biking or walking on restricted use highway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E312D-1ADA-86A5-4295-8F58DC4FE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8384"/>
            <a:ext cx="5181600" cy="39505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Speeding 30 mph or more over limit (damage to person/property resulting from speeding carries a $1,000 civil penalty)</a:t>
            </a:r>
          </a:p>
          <a:p>
            <a:r>
              <a:rPr lang="en-US" dirty="0"/>
              <a:t>Failure to take certain actions when approaching an accident</a:t>
            </a:r>
          </a:p>
          <a:p>
            <a:r>
              <a:rPr lang="en-US" dirty="0"/>
              <a:t>Aggressive driving, also driver may be prosecuted for aggressive driving whether or not a civil citation is issued or the person is found to have committed a civil infraction</a:t>
            </a:r>
          </a:p>
          <a:p>
            <a:r>
              <a:rPr lang="en-US" dirty="0"/>
              <a:t>Reckless driving, speed contests, or trick driving</a:t>
            </a:r>
          </a:p>
          <a:p>
            <a:r>
              <a:rPr lang="en-US" dirty="0"/>
              <a:t>Vehicular manslaughter</a:t>
            </a:r>
          </a:p>
          <a:p>
            <a:r>
              <a:rPr lang="en-US" dirty="0"/>
              <a:t>Permit required for parade, sound trucks, or oversized vehicles</a:t>
            </a:r>
          </a:p>
          <a:p>
            <a:r>
              <a:rPr lang="en-US" dirty="0"/>
              <a:t>Driving under the influence (DUI) (Penalties: 484C.400 to 484C.440)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23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ark County NV">
      <a:dk1>
        <a:srgbClr val="000000"/>
      </a:dk1>
      <a:lt1>
        <a:srgbClr val="FFFFFF"/>
      </a:lt1>
      <a:dk2>
        <a:srgbClr val="C54B2A"/>
      </a:dk2>
      <a:lt2>
        <a:srgbClr val="F8F7EE"/>
      </a:lt2>
      <a:accent1>
        <a:srgbClr val="C54B2A"/>
      </a:accent1>
      <a:accent2>
        <a:srgbClr val="B65934"/>
      </a:accent2>
      <a:accent3>
        <a:srgbClr val="C6992A"/>
      </a:accent3>
      <a:accent4>
        <a:srgbClr val="4975C0"/>
      </a:accent4>
      <a:accent5>
        <a:srgbClr val="717945"/>
      </a:accent5>
      <a:accent6>
        <a:srgbClr val="F8F7E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6acb04-7dca-4751-8147-4cc57da97cac">
      <Terms xmlns="http://schemas.microsoft.com/office/infopath/2007/PartnerControls"/>
    </lcf76f155ced4ddcb4097134ff3c332f>
    <TaxCatchAll xmlns="bd21ef42-5502-4a68-995a-f5ecea39392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1942F7685B4FBC7F67B734B2BA07" ma:contentTypeVersion="13" ma:contentTypeDescription="Create a new document." ma:contentTypeScope="" ma:versionID="212320a0ee3eeee8529da5762cbcd9d2">
  <xsd:schema xmlns:xsd="http://www.w3.org/2001/XMLSchema" xmlns:xs="http://www.w3.org/2001/XMLSchema" xmlns:p="http://schemas.microsoft.com/office/2006/metadata/properties" xmlns:ns2="036acb04-7dca-4751-8147-4cc57da97cac" xmlns:ns3="bd21ef42-5502-4a68-995a-f5ecea393927" targetNamespace="http://schemas.microsoft.com/office/2006/metadata/properties" ma:root="true" ma:fieldsID="99daf6b11f7a8ca85c14be6935e9a74b" ns2:_="" ns3:_="">
    <xsd:import namespace="036acb04-7dca-4751-8147-4cc57da97cac"/>
    <xsd:import namespace="bd21ef42-5502-4a68-995a-f5ecea3939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acb04-7dca-4751-8147-4cc57da97c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1be0a83-15a4-462f-82cf-5b80252ea6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1ef42-5502-4a68-995a-f5ecea39392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4d3363f-61d2-4ebc-a6f1-b0a2de5908bf}" ma:internalName="TaxCatchAll" ma:showField="CatchAllData" ma:web="bd21ef42-5502-4a68-995a-f5ecea3939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FC7F3F-5F88-47CB-806B-C33B8A594CF2}">
  <ds:schemaRefs>
    <ds:schemaRef ds:uri="036acb04-7dca-4751-8147-4cc57da97cac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bd21ef42-5502-4a68-995a-f5ecea39392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F9956D-0F62-45AB-A957-F6988C5EA0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6acb04-7dca-4751-8147-4cc57da97cac"/>
    <ds:schemaRef ds:uri="bd21ef42-5502-4a68-995a-f5ecea3939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0CCA75-6403-4545-9746-4DC0F58706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4231</TotalTime>
  <Words>641</Words>
  <Application>Microsoft Office PowerPoint</Application>
  <PresentationFormat>Widescreen</PresentationFormat>
  <Paragraphs>103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PowerPoint Presentation</vt:lpstr>
      <vt:lpstr>What is the law?</vt:lpstr>
      <vt:lpstr>PowerPoint Presentation</vt:lpstr>
      <vt:lpstr>PowerPoint Presentation</vt:lpstr>
      <vt:lpstr>Enforcement… </vt:lpstr>
      <vt:lpstr>PowerPoint Presentation</vt:lpstr>
      <vt:lpstr>AB116</vt:lpstr>
      <vt:lpstr>AB116 Criminal Traffic Offenses</vt:lpstr>
      <vt:lpstr>AB116 Criminal Traffic Offenses</vt:lpstr>
      <vt:lpstr>AB116 Criminal Traffic Offenses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Gosendi</dc:creator>
  <cp:lastModifiedBy>Andrew Bennett</cp:lastModifiedBy>
  <cp:revision>16</cp:revision>
  <cp:lastPrinted>2024-05-06T23:20:54Z</cp:lastPrinted>
  <dcterms:created xsi:type="dcterms:W3CDTF">2023-03-15T17:04:29Z</dcterms:created>
  <dcterms:modified xsi:type="dcterms:W3CDTF">2024-05-07T19:35:22Z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0x01010042D21942F7685B4FBC7F67B734B2BA07</vt:lpwstr>
  </property>
</Properties>
</file>